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41E9D-9A84-4FD3-9698-02ECC149AE62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7FDD5-63DD-4DBE-971C-245A6C07FF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18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94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61E65-D1C9-4CE3-BF36-447245E2C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BB86B-15D8-4D23-A6B1-AC5C8D8E0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2278E-1FFB-4BB0-9C64-9C5D12706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861EA-EABF-4692-A339-16122C6FA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996D2-1B91-4845-8150-313D7915C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47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9ADDA-13FD-454D-9236-E726F7006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91C4F9-2AFD-4606-BCA4-CB5E69D20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9B06B-E334-4625-BCF3-CD495C44C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844DB-060F-4D91-B34D-C41440501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C25C0-7B25-431E-94D0-87AF78D81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29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FDD864-85AB-4D0A-BCFC-D9413C203A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62CA4-A386-44BD-AD89-63D22AE66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1F5-C644-4546-888D-2FC91EF8E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9D804-4E99-4B1F-84C5-9A7F23818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2DF39-4113-4A9D-BC17-2302EEA5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74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AD8CE4-7B57-4873-9BF7-04E6672D3E18}"/>
              </a:ext>
            </a:extLst>
          </p:cNvPr>
          <p:cNvGrpSpPr/>
          <p:nvPr userDrawn="1"/>
        </p:nvGrpSpPr>
        <p:grpSpPr>
          <a:xfrm>
            <a:off x="4989293" y="6485457"/>
            <a:ext cx="716822" cy="174433"/>
            <a:chOff x="4067082" y="6504207"/>
            <a:chExt cx="552721" cy="17443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23EE58D-9D5D-476C-B30E-D925EEECEB4C}"/>
                </a:ext>
              </a:extLst>
            </p:cNvPr>
            <p:cNvSpPr/>
            <p:nvPr userDrawn="1"/>
          </p:nvSpPr>
          <p:spPr>
            <a:xfrm>
              <a:off x="4579670" y="6504207"/>
              <a:ext cx="27921" cy="137384"/>
            </a:xfrm>
            <a:prstGeom prst="rect">
              <a:avLst/>
            </a:prstGeom>
            <a:solidFill>
              <a:srgbClr val="FFD2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08915">
                <a:defRPr/>
              </a:pPr>
              <a:endParaRPr lang="en-US" sz="1628" kern="0">
                <a:solidFill>
                  <a:srgbClr val="FFFFFF">
                    <a:lumMod val="50000"/>
                  </a:srgbClr>
                </a:solidFill>
                <a:ea typeface="黑体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2AD0D16-8D9C-4F87-92DF-9FDDA4847506}"/>
                </a:ext>
              </a:extLst>
            </p:cNvPr>
            <p:cNvSpPr txBox="1"/>
            <p:nvPr userDrawn="1"/>
          </p:nvSpPr>
          <p:spPr>
            <a:xfrm>
              <a:off x="4067082" y="6512644"/>
              <a:ext cx="552721" cy="165996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ctr"/>
              <a:endParaRPr lang="en-GB" sz="776" dirty="0">
                <a:solidFill>
                  <a:srgbClr val="FFFFFF">
                    <a:lumMod val="50000"/>
                  </a:srgbClr>
                </a:solidFill>
                <a:ea typeface="黑体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82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73FC1-4B4F-4F16-9289-E1BDEB8D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21AE5-C0F4-4977-8135-6D61D9DDE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81CDD-C5E9-486A-AADE-697BB1D33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52ADF-8934-4EF4-AE01-0D480B63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051E2-660D-40D7-B5E0-F9059692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55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252B9-262D-4B1C-B4C2-6428ADE0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B04D19-EE85-4867-BDA4-98681F7FA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DD39A-AFA0-443A-8910-0CD4ADD44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6BA1A-2A92-488D-8ED2-4DCB847C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4F817-596F-4D52-BB11-35FFA06E4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21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807FA-992A-41A7-83DE-304507C3F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F5431-12B3-45FD-85E2-A3F9C0B8F3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AE5F5-BB04-4F21-A128-4FEAC6249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6426E6-2F7C-4F25-89E7-671FBF6BD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BD766-9DE2-469B-8224-96E75792F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B73FB-9784-4724-8A20-C5ECCA3A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64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7899F-159A-4505-8B60-756D64EE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49D2D-F72C-4CC2-A582-29F354A0A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BF097D-7BF7-409C-8326-7701AB60D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02C987-3AE6-41FB-8550-422375A0DA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01CE5-DD8B-4726-ACFC-E6F4511A43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53C483-58D7-47BB-B389-C14603549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DAE501-ABA8-487C-9050-E4607895E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2D0409-098B-4F21-8DDE-990D3DF52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890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07328-CFA2-4A09-AB81-972A52AF9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49C84C-23B6-442F-BBD3-864CD9136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70DBB-E3DD-47F5-92A1-D09632000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6955E1-0A51-45CB-997D-9CBFE09AC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58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B5E1F-97C9-4345-ACD9-8B742B0BC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79E0A5-9B95-4C15-A969-B5E0D843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04E9B-093C-457B-BC85-90CCA8C86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6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0CDC0-64D8-4F4A-9602-A6B7D3FDA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42929-7FF0-4B39-A9B5-79E948F46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2A09B-C186-4615-BDB2-9E471C06D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BE3B-56D4-4EF2-8B34-332B6226D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28401-C4BE-4C70-9322-EC74FDE2A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527C6-D81F-4BD1-9B10-137B65575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87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01397-DAED-46F5-87B0-F836ED3A0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C49D1F-7DEC-4AFE-A8A7-17CA060E5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3DC547-F3C7-42B1-B42B-94D0ABC15D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B7D57-0391-43A2-A360-11068D48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4EBC1-82F3-493E-84D6-FE75EB4A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751979-8FA6-470D-B0F5-EDEC40301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87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8EBE0A-2661-44E6-ACAB-7C319D5D8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90B19-EFD2-491B-906A-7D4D9DF4E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CAE8B-EA3A-4C7A-B335-4215468C46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47179-2A60-43B4-9DA9-75A92C39A176}" type="datetimeFigureOut">
              <a:rPr lang="zh-CN" altLang="en-US" smtClean="0"/>
              <a:t>2021/3/5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3AB4D-766B-472E-AC68-702EA0745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D1257-FDB5-4CAF-80F1-BC660DDD3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549E2-DB66-45AB-8A8C-8EB9D7A653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9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21">
            <a:extLst>
              <a:ext uri="{FF2B5EF4-FFF2-40B4-BE49-F238E27FC236}">
                <a16:creationId xmlns:a16="http://schemas.microsoft.com/office/drawing/2014/main" id="{03ECC1E0-7919-4BB7-ABEA-3DBF74231F91}"/>
              </a:ext>
            </a:extLst>
          </p:cNvPr>
          <p:cNvSpPr>
            <a:spLocks/>
          </p:cNvSpPr>
          <p:nvPr/>
        </p:nvSpPr>
        <p:spPr bwMode="auto">
          <a:xfrm>
            <a:off x="1077237" y="1138540"/>
            <a:ext cx="10037526" cy="1305377"/>
          </a:xfrm>
          <a:custGeom>
            <a:avLst/>
            <a:gdLst>
              <a:gd name="T0" fmla="*/ 2147483647 w 3477"/>
              <a:gd name="T1" fmla="*/ 2147483647 h 1043"/>
              <a:gd name="T2" fmla="*/ 2147483647 w 3477"/>
              <a:gd name="T3" fmla="*/ 2147483647 h 1043"/>
              <a:gd name="T4" fmla="*/ 2147483647 w 3477"/>
              <a:gd name="T5" fmla="*/ 0 h 1043"/>
              <a:gd name="T6" fmla="*/ 0 w 3477"/>
              <a:gd name="T7" fmla="*/ 2147483647 h 1043"/>
              <a:gd name="T8" fmla="*/ 2147483647 w 3477"/>
              <a:gd name="T9" fmla="*/ 2147483647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77"/>
              <a:gd name="T16" fmla="*/ 0 h 1043"/>
              <a:gd name="T17" fmla="*/ 3477 w 3477"/>
              <a:gd name="T18" fmla="*/ 1043 h 10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77" h="1043">
                <a:moveTo>
                  <a:pt x="3477" y="1041"/>
                </a:moveTo>
                <a:lnTo>
                  <a:pt x="3477" y="1"/>
                </a:lnTo>
                <a:lnTo>
                  <a:pt x="204" y="0"/>
                </a:lnTo>
                <a:lnTo>
                  <a:pt x="0" y="1043"/>
                </a:lnTo>
                <a:lnTo>
                  <a:pt x="3477" y="1041"/>
                </a:lnTo>
                <a:close/>
              </a:path>
            </a:pathLst>
          </a:custGeom>
          <a:solidFill>
            <a:srgbClr val="0070AD"/>
          </a:solidFill>
          <a:ln w="127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>
            <a:noAutofit/>
          </a:bodyPr>
          <a:lstStyle/>
          <a:p>
            <a:pPr algn="ctr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endParaRPr lang="en-US" sz="1226">
              <a:solidFill>
                <a:srgbClr val="2E2E38"/>
              </a:solidFill>
              <a:cs typeface="+mn-ea"/>
              <a:sym typeface="+mn-lt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97024606-063D-42CB-A652-06C1534F8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8437" y="3384288"/>
            <a:ext cx="2352582" cy="1845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155686" indent="-155686" defTabSz="741848" eaLnBrk="0" hangingPunct="0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tabLst>
                <a:tab pos="155686" algn="l"/>
                <a:tab pos="5711761" algn="l"/>
              </a:tabLst>
            </a:pPr>
            <a:r>
              <a:rPr lang="zh-CN" altLang="en-US" sz="1199" b="1" dirty="0">
                <a:solidFill>
                  <a:srgbClr val="0070AD"/>
                </a:solidFill>
                <a:cs typeface="+mn-ea"/>
                <a:sym typeface="+mn-lt"/>
              </a:rPr>
              <a:t>现在以及曾经服务过的主要客户</a:t>
            </a: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977541D3-ECEA-43BE-8FED-9FF1D0B74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380" y="2534475"/>
            <a:ext cx="615233" cy="1845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55686" indent="-155686" defTabSz="735343">
              <a:spcBef>
                <a:spcPct val="30000"/>
              </a:spcBef>
              <a:buClr>
                <a:srgbClr val="FFD319"/>
              </a:buClr>
            </a:pPr>
            <a:r>
              <a:rPr lang="zh-TW" altLang="en-US" sz="1199" b="1" dirty="0">
                <a:solidFill>
                  <a:srgbClr val="0070AD"/>
                </a:solidFill>
                <a:cs typeface="+mn-ea"/>
                <a:sym typeface="+mn-lt"/>
              </a:rPr>
              <a:t>主要资历</a:t>
            </a:r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967A4501-495A-4280-99E3-4225C0E9C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131" y="2783739"/>
            <a:ext cx="4330946" cy="19865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0605" tIns="40302" rIns="80605" bIns="40302">
            <a:spAutoFit/>
          </a:bodyPr>
          <a:lstStyle/>
          <a:p>
            <a:pPr marL="155686" indent="-155686" algn="just" defTabSz="735343" eaLnBrk="0" hangingPunct="0">
              <a:lnSpc>
                <a:spcPct val="120000"/>
              </a:lnSpc>
              <a:spcBef>
                <a:spcPts val="600"/>
              </a:spcBef>
              <a:buClr>
                <a:srgbClr val="FFCC00"/>
              </a:buClr>
              <a:buSzPct val="75000"/>
              <a:buFont typeface="Arial" pitchFamily="34" charset="0"/>
              <a:buChar char="►"/>
              <a:tabLst>
                <a:tab pos="400337" algn="l"/>
                <a:tab pos="5711761" algn="l"/>
              </a:tabLst>
              <a:defRPr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李剑光先生是安永深圳分所的合伙人，主要为中国公司提供审计及咨询服务，用于债券和股票的发行、合并及收购，以及私募项目。这些项目中大部分涉及在深圳、香港以及纽约的上市交易。</a:t>
            </a:r>
          </a:p>
          <a:p>
            <a:pPr marL="155686" indent="-155686" algn="just" defTabSz="735343" eaLnBrk="0" hangingPunct="0">
              <a:lnSpc>
                <a:spcPct val="120000"/>
              </a:lnSpc>
              <a:spcBef>
                <a:spcPts val="600"/>
              </a:spcBef>
              <a:buClr>
                <a:srgbClr val="FFCC00"/>
              </a:buClr>
              <a:buSzPct val="75000"/>
              <a:buFont typeface="Arial" pitchFamily="34" charset="0"/>
              <a:buChar char="►"/>
              <a:tabLst>
                <a:tab pos="400337" algn="l"/>
                <a:tab pos="5711761" algn="l"/>
              </a:tabLst>
              <a:defRPr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李先生服务的行业主要包括医疗、新能源、互联网、高科技、网游和手游、传媒、汽车、零售、房地产以及制造业。</a:t>
            </a:r>
          </a:p>
          <a:p>
            <a:pPr marL="155686" indent="-155686" algn="just" defTabSz="735343" eaLnBrk="0" hangingPunct="0">
              <a:lnSpc>
                <a:spcPct val="120000"/>
              </a:lnSpc>
              <a:spcBef>
                <a:spcPts val="600"/>
              </a:spcBef>
              <a:buClr>
                <a:srgbClr val="FFCC00"/>
              </a:buClr>
              <a:buSzPct val="75000"/>
              <a:buFont typeface="Arial" pitchFamily="34" charset="0"/>
              <a:buChar char="►"/>
              <a:tabLst>
                <a:tab pos="400337" algn="l"/>
                <a:tab pos="5711761" algn="l"/>
              </a:tabLst>
              <a:defRPr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定期给予上市公司关于公司治理方面的咨询，包括在萨班斯奥克斯利法案和企业内部控制基本规范的相关问题。</a:t>
            </a: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BC3BDE79-965E-455A-AAA5-EF868A250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6569" y="2542101"/>
            <a:ext cx="669975" cy="1845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155686" indent="-155686" defTabSz="741848" eaLnBrk="0" hangingPunct="0">
              <a:spcBef>
                <a:spcPct val="0"/>
              </a:spcBef>
              <a:spcAft>
                <a:spcPct val="20000"/>
              </a:spcAft>
              <a:buClr>
                <a:srgbClr val="FF0000"/>
              </a:buClr>
              <a:tabLst>
                <a:tab pos="201559" algn="l"/>
                <a:tab pos="5711761" algn="l"/>
              </a:tabLst>
            </a:pPr>
            <a:r>
              <a:rPr lang="zh-CN" altLang="en-US" sz="1199" b="1" dirty="0">
                <a:solidFill>
                  <a:srgbClr val="0070AD"/>
                </a:solidFill>
                <a:cs typeface="+mn-ea"/>
                <a:sym typeface="+mn-lt"/>
              </a:rPr>
              <a:t>专业资格</a:t>
            </a:r>
            <a:endParaRPr lang="zh-CN" altLang="en-US" sz="1199" dirty="0">
              <a:solidFill>
                <a:srgbClr val="0070AD"/>
              </a:solidFill>
              <a:cs typeface="+mn-ea"/>
              <a:sym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035E65-D584-4EEA-B2FC-CE4DA36D905C}"/>
              </a:ext>
            </a:extLst>
          </p:cNvPr>
          <p:cNvSpPr txBox="1"/>
          <p:nvPr/>
        </p:nvSpPr>
        <p:spPr>
          <a:xfrm>
            <a:off x="6066569" y="2783739"/>
            <a:ext cx="3887657" cy="29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5686" indent="-155686" defTabSz="735343" eaLnBrk="0" hangingPunct="0">
              <a:lnSpc>
                <a:spcPct val="120000"/>
              </a:lnSpc>
              <a:spcAft>
                <a:spcPts val="263"/>
              </a:spcAft>
              <a:buClr>
                <a:srgbClr val="FFCC00"/>
              </a:buClr>
              <a:buSzPct val="75000"/>
              <a:buFont typeface="Arial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中国注册会计师</a:t>
            </a:r>
          </a:p>
        </p:txBody>
      </p:sp>
      <p:sp>
        <p:nvSpPr>
          <p:cNvPr id="23" name="矩形 2">
            <a:extLst>
              <a:ext uri="{FF2B5EF4-FFF2-40B4-BE49-F238E27FC236}">
                <a16:creationId xmlns:a16="http://schemas.microsoft.com/office/drawing/2014/main" id="{1FFFEF25-B7C7-41A3-B562-04C093FEE169}"/>
              </a:ext>
            </a:extLst>
          </p:cNvPr>
          <p:cNvSpPr/>
          <p:nvPr/>
        </p:nvSpPr>
        <p:spPr>
          <a:xfrm>
            <a:off x="2805716" y="1285455"/>
            <a:ext cx="1763904" cy="1011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35343" eaLnBrk="0" hangingPunct="0">
              <a:spcBef>
                <a:spcPct val="20000"/>
              </a:spcBef>
            </a:pPr>
            <a:r>
              <a:rPr lang="zh-CN" altLang="en-US" sz="1298" b="1" dirty="0">
                <a:solidFill>
                  <a:prstClr val="white"/>
                </a:solidFill>
                <a:cs typeface="+mn-ea"/>
                <a:sym typeface="+mn-lt"/>
              </a:rPr>
              <a:t>李剑光</a:t>
            </a:r>
          </a:p>
          <a:p>
            <a:pPr defTabSz="735343" eaLnBrk="0" hangingPunct="0">
              <a:spcBef>
                <a:spcPct val="20000"/>
              </a:spcBef>
            </a:pPr>
            <a:endParaRPr lang="en-US" altLang="zh-CN" sz="1298" b="1" dirty="0">
              <a:solidFill>
                <a:prstClr val="white"/>
              </a:solidFill>
              <a:cs typeface="+mn-ea"/>
              <a:sym typeface="+mn-lt"/>
            </a:endParaRPr>
          </a:p>
          <a:p>
            <a:pPr defTabSz="735343" eaLnBrk="0" hangingPunct="0">
              <a:spcBef>
                <a:spcPct val="20000"/>
              </a:spcBef>
            </a:pPr>
            <a:r>
              <a:rPr lang="zh-CN" altLang="en-US" sz="1298" dirty="0">
                <a:solidFill>
                  <a:prstClr val="white"/>
                </a:solidFill>
                <a:cs typeface="+mn-ea"/>
                <a:sym typeface="+mn-lt"/>
              </a:rPr>
              <a:t>安永深圳</a:t>
            </a:r>
          </a:p>
          <a:p>
            <a:pPr defTabSz="735343" eaLnBrk="0" hangingPunct="0">
              <a:spcBef>
                <a:spcPct val="20000"/>
              </a:spcBef>
            </a:pPr>
            <a:r>
              <a:rPr lang="zh-CN" altLang="en-US" sz="1298" dirty="0">
                <a:solidFill>
                  <a:prstClr val="white"/>
                </a:solidFill>
                <a:cs typeface="+mn-ea"/>
                <a:sym typeface="+mn-lt"/>
              </a:rPr>
              <a:t>审计服务合伙人</a:t>
            </a: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id="{B744F6A1-F3D6-4A7B-8360-F9A865F04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572" y="3709550"/>
            <a:ext cx="3217738" cy="2711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73522" tIns="36762" rIns="73522" bIns="36762">
            <a:spAutoFit/>
          </a:bodyPr>
          <a:lstStyle/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中手游（香港上市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00302)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燃石医学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(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纳斯达克上市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BNR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泰和诚医疗（纽交所上市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CCM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华大基因（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A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股创业板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300676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国药一致（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A+B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股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000028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中智药业（香港上市公司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03737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现代牙科（香港上市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03600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中国科学器材有限公司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亦诺微医药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万乐药业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科伦药业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defTabSz="741848">
              <a:spcAft>
                <a:spcPts val="263"/>
              </a:spcAft>
              <a:buClr>
                <a:srgbClr val="FFCC00"/>
              </a:buClr>
              <a:buSzPct val="75000"/>
            </a:pPr>
            <a:endParaRPr lang="zh-CN" altLang="en-US" sz="1199" dirty="0">
              <a:solidFill>
                <a:srgbClr val="2E2E38"/>
              </a:solidFill>
              <a:cs typeface="+mn-ea"/>
              <a:sym typeface="+mn-lt"/>
            </a:endParaRP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5E6195C7-8C0A-4C09-9CC6-5D2381FE6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7697" y="1475815"/>
            <a:ext cx="2555376" cy="567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995363" eaLnBrk="0" hangingPunct="0">
              <a:defRPr sz="1100">
                <a:solidFill>
                  <a:srgbClr val="010024"/>
                </a:solidFill>
                <a:latin typeface="EYInterstate Regular" pitchFamily="1" charset="0"/>
              </a:defRPr>
            </a:lvl1pPr>
            <a:lvl2pPr marL="742950" indent="-285750" defTabSz="995363" eaLnBrk="0" hangingPunct="0">
              <a:defRPr sz="1100">
                <a:solidFill>
                  <a:srgbClr val="010024"/>
                </a:solidFill>
                <a:latin typeface="EYInterstate Regular" pitchFamily="1" charset="0"/>
              </a:defRPr>
            </a:lvl2pPr>
            <a:lvl3pPr marL="1143000" indent="-228600" defTabSz="995363" eaLnBrk="0" hangingPunct="0">
              <a:defRPr sz="1100">
                <a:solidFill>
                  <a:srgbClr val="010024"/>
                </a:solidFill>
                <a:latin typeface="EYInterstate Regular" pitchFamily="1" charset="0"/>
              </a:defRPr>
            </a:lvl3pPr>
            <a:lvl4pPr marL="1600200" indent="-228600" defTabSz="995363" eaLnBrk="0" hangingPunct="0">
              <a:defRPr sz="1100">
                <a:solidFill>
                  <a:srgbClr val="010024"/>
                </a:solidFill>
                <a:latin typeface="EYInterstate Regular" pitchFamily="1" charset="0"/>
              </a:defRPr>
            </a:lvl4pPr>
            <a:lvl5pPr marL="2057400" indent="-228600" defTabSz="995363" eaLnBrk="0" hangingPunct="0">
              <a:defRPr sz="1100">
                <a:solidFill>
                  <a:srgbClr val="010024"/>
                </a:solidFill>
                <a:latin typeface="EYInterstate Regular" pitchFamily="1" charset="0"/>
              </a:defRPr>
            </a:lvl5pPr>
            <a:lvl6pPr marL="2514600" indent="-228600" algn="ctr" defTabSz="995363" eaLnBrk="0" fontAlgn="base" hangingPunct="0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rgbClr val="010024"/>
                </a:solidFill>
                <a:latin typeface="EYInterstate Regular" pitchFamily="1" charset="0"/>
              </a:defRPr>
            </a:lvl6pPr>
            <a:lvl7pPr marL="2971800" indent="-228600" algn="ctr" defTabSz="995363" eaLnBrk="0" fontAlgn="base" hangingPunct="0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rgbClr val="010024"/>
                </a:solidFill>
                <a:latin typeface="EYInterstate Regular" pitchFamily="1" charset="0"/>
              </a:defRPr>
            </a:lvl7pPr>
            <a:lvl8pPr marL="3429000" indent="-228600" algn="ctr" defTabSz="995363" eaLnBrk="0" fontAlgn="base" hangingPunct="0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rgbClr val="010024"/>
                </a:solidFill>
                <a:latin typeface="EYInterstate Regular" pitchFamily="1" charset="0"/>
              </a:defRPr>
            </a:lvl8pPr>
            <a:lvl9pPr marL="3886200" indent="-228600" algn="ctr" defTabSz="995363" eaLnBrk="0" fontAlgn="base" hangingPunct="0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rgbClr val="010024"/>
                </a:solidFill>
                <a:latin typeface="EYInterstate Regular" pitchFamily="1" charset="0"/>
              </a:defRPr>
            </a:lvl9pPr>
          </a:lstStyle>
          <a:p>
            <a:pPr defTabSz="838207">
              <a:lnSpc>
                <a:spcPct val="150000"/>
              </a:lnSpc>
            </a:pPr>
            <a:r>
              <a:rPr lang="zh-CN" altLang="en-US" sz="1298" dirty="0">
                <a:solidFill>
                  <a:prstClr val="white"/>
                </a:solidFill>
                <a:latin typeface="EYInterstate Light"/>
                <a:cs typeface="+mn-ea"/>
                <a:sym typeface="+mn-lt"/>
              </a:rPr>
              <a:t>电话：</a:t>
            </a:r>
            <a:r>
              <a:rPr lang="en-US" altLang="zh-CN" sz="1298" dirty="0">
                <a:solidFill>
                  <a:prstClr val="white"/>
                </a:solidFill>
                <a:latin typeface="EYInterstate Light"/>
                <a:cs typeface="+mn-ea"/>
                <a:sym typeface="+mn-lt"/>
              </a:rPr>
              <a:t>+86 755 2502 8046</a:t>
            </a:r>
          </a:p>
          <a:p>
            <a:pPr defTabSz="838207">
              <a:lnSpc>
                <a:spcPct val="150000"/>
              </a:lnSpc>
            </a:pPr>
            <a:r>
              <a:rPr lang="zh-CN" altLang="en-US" sz="1298" dirty="0">
                <a:solidFill>
                  <a:prstClr val="white"/>
                </a:solidFill>
                <a:latin typeface="EYInterstate Light"/>
                <a:cs typeface="+mn-ea"/>
                <a:sym typeface="+mn-lt"/>
              </a:rPr>
              <a:t>电邮：</a:t>
            </a:r>
            <a:r>
              <a:rPr lang="en-US" altLang="zh-CN" sz="1298" dirty="0">
                <a:solidFill>
                  <a:prstClr val="white"/>
                </a:solidFill>
                <a:latin typeface="EYInterstate Light"/>
                <a:cs typeface="+mn-ea"/>
                <a:sym typeface="+mn-lt"/>
              </a:rPr>
              <a:t>eric-jg.li@cn.ey.com</a:t>
            </a:r>
          </a:p>
        </p:txBody>
      </p:sp>
      <p:sp>
        <p:nvSpPr>
          <p:cNvPr id="27" name="Text Box 8">
            <a:extLst>
              <a:ext uri="{FF2B5EF4-FFF2-40B4-BE49-F238E27FC236}">
                <a16:creationId xmlns:a16="http://schemas.microsoft.com/office/drawing/2014/main" id="{DFE8C86F-1008-4C94-BA87-49D4D9A31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1381" y="3709550"/>
            <a:ext cx="2911899" cy="2711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73522" tIns="36762" rIns="73522" bIns="36762">
            <a:spAutoFit/>
          </a:bodyPr>
          <a:lstStyle/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禅游科技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(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香港上市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02660)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中兴通讯（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A+H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上市）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比亚迪股份（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A+H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上市）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新钮科技（香港上市公司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09600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伊登软件（香港上市公司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01147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中国铝罐（香港上市公司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06898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育儿网（香港上市公司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08361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天彩控股（香港上市公司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03882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西王特钢（香港上市公司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01266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房天下（纽交所上市公司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SFUN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marL="155686" indent="-155686" defTabSz="741848">
              <a:spcAft>
                <a:spcPts val="263"/>
              </a:spcAft>
              <a:buClr>
                <a:srgbClr val="FFCC00"/>
              </a:buClr>
              <a:buSzPct val="75000"/>
              <a:buFont typeface="Arial" pitchFamily="34" charset="0"/>
              <a:buChar char="►"/>
            </a:pP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正保远程教育（纽交所上市公司 </a:t>
            </a:r>
            <a:r>
              <a:rPr lang="en-US" altLang="zh-CN" sz="1199" dirty="0">
                <a:solidFill>
                  <a:srgbClr val="2E2E38"/>
                </a:solidFill>
                <a:cs typeface="+mn-ea"/>
                <a:sym typeface="+mn-lt"/>
              </a:rPr>
              <a:t>CDEL</a:t>
            </a:r>
            <a:r>
              <a:rPr lang="zh-CN" altLang="en-US" sz="1199" dirty="0">
                <a:solidFill>
                  <a:srgbClr val="2E2E38"/>
                </a:solidFill>
                <a:cs typeface="+mn-ea"/>
                <a:sym typeface="+mn-lt"/>
              </a:rPr>
              <a:t>）</a:t>
            </a: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  <a:p>
            <a:pPr defTabSz="741848">
              <a:spcAft>
                <a:spcPts val="263"/>
              </a:spcAft>
              <a:buClr>
                <a:srgbClr val="FFCC00"/>
              </a:buClr>
              <a:buSzPct val="75000"/>
            </a:pPr>
            <a:endParaRPr lang="en-US" altLang="zh-CN" sz="1199" dirty="0">
              <a:solidFill>
                <a:srgbClr val="2E2E38"/>
              </a:solidFill>
              <a:cs typeface="+mn-ea"/>
              <a:sym typeface="+mn-lt"/>
            </a:endParaRP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A619BDEF-7476-4FA2-ADDE-49DF8AC263E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99375" l="7018" r="99123">
                        <a14:foregroundMark x1="57018" y1="59375" x2="8772" y2="88125"/>
                        <a14:foregroundMark x1="50000" y1="57500" x2="13158" y2="75625"/>
                        <a14:foregroundMark x1="32456" y1="70625" x2="27193" y2="88125"/>
                        <a14:foregroundMark x1="38596" y1="74375" x2="99123" y2="81875"/>
                        <a14:foregroundMark x1="54386" y1="69375" x2="62281" y2="99375"/>
                        <a14:foregroundMark x1="19298" y1="73125" x2="7018" y2="94375"/>
                        <a14:foregroundMark x1="71930" y1="76250" x2="94737" y2="99375"/>
                      </a14:backgroundRemoval>
                    </a14:imgEffect>
                  </a14:imgLayer>
                </a14:imgProps>
              </a:ext>
            </a:extLst>
          </a:blip>
          <a:srcRect l="19623" t="4070" r="13809" b="23356"/>
          <a:stretch/>
        </p:blipFill>
        <p:spPr bwMode="auto">
          <a:xfrm>
            <a:off x="1850061" y="1271133"/>
            <a:ext cx="755257" cy="989342"/>
          </a:xfrm>
          <a:prstGeom prst="rect">
            <a:avLst/>
          </a:prstGeom>
          <a:solidFill>
            <a:sysClr val="window" lastClr="FFFFFF">
              <a:lumMod val="95000"/>
            </a:sysClr>
          </a:solidFill>
        </p:spPr>
      </p:pic>
      <p:sp>
        <p:nvSpPr>
          <p:cNvPr id="28" name="Title 2">
            <a:extLst>
              <a:ext uri="{FF2B5EF4-FFF2-40B4-BE49-F238E27FC236}">
                <a16:creationId xmlns:a16="http://schemas.microsoft.com/office/drawing/2014/main" id="{8D7ECEFF-8D2E-46D9-BEE7-FE4813C4F3BE}"/>
              </a:ext>
            </a:extLst>
          </p:cNvPr>
          <p:cNvSpPr txBox="1">
            <a:spLocks/>
          </p:cNvSpPr>
          <p:nvPr/>
        </p:nvSpPr>
        <p:spPr>
          <a:xfrm>
            <a:off x="278344" y="275270"/>
            <a:ext cx="5707295" cy="47919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74258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1949" b="0" kern="1200">
                <a:solidFill>
                  <a:schemeClr val="bg1"/>
                </a:solidFill>
                <a:latin typeface="EYInterstate Light" panose="02000506000000020004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zh-CN" altLang="en-US" sz="2799" dirty="0">
                <a:latin typeface="+mn-lt"/>
                <a:ea typeface="+mn-ea"/>
                <a:cs typeface="+mn-ea"/>
                <a:sym typeface="+mn-lt"/>
              </a:rPr>
              <a:t>安永专业服务团队核心成员简历</a:t>
            </a:r>
          </a:p>
        </p:txBody>
      </p:sp>
    </p:spTree>
    <p:extLst>
      <p:ext uri="{BB962C8B-B14F-4D97-AF65-F5344CB8AC3E}">
        <p14:creationId xmlns:p14="http://schemas.microsoft.com/office/powerpoint/2010/main" val="3137236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321</Words>
  <Application>Microsoft Office PowerPoint</Application>
  <PresentationFormat>Widescreen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EYInterstate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Daisy Yan</dc:creator>
  <cp:lastModifiedBy>Rita Chen</cp:lastModifiedBy>
  <cp:revision>6</cp:revision>
  <dcterms:created xsi:type="dcterms:W3CDTF">2021-03-04T12:33:49Z</dcterms:created>
  <dcterms:modified xsi:type="dcterms:W3CDTF">2021-03-05T03:28:38Z</dcterms:modified>
</cp:coreProperties>
</file>